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2.png>
</file>

<file path=ppt/media/image3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4833937" y="8947546"/>
            <a:ext cx="14716126" cy="71437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</a:lstStyle>
          <a:p>
            <a:pPr/>
            <a:r>
              <a:t>–王大明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4833937" y="5947965"/>
            <a:ext cx="14716126" cy="10699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</a:lstStyle>
          <a:p>
            <a:pPr/>
            <a:r>
              <a:t>「在此輸入名言語錄。」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sz="half" idx="13"/>
          </p:nvPr>
        </p:nvSpPr>
        <p:spPr>
          <a:xfrm>
            <a:off x="5307210" y="892968"/>
            <a:ext cx="13751720" cy="832247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12495609" y="892968"/>
            <a:ext cx="7500938" cy="115728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大標題文字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quarter" idx="13"/>
          </p:nvPr>
        </p:nvSpPr>
        <p:spPr>
          <a:xfrm>
            <a:off x="12495609" y="3661171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67" name="Shape 67"/>
          <p:cNvSpPr/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12504353" y="1250156"/>
            <a:ext cx="7500939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4387453" y="3661171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17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061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506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950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395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839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284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728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173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7938095" y="11924778"/>
            <a:ext cx="8507810" cy="955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>
                <a:solidFill>
                  <a:srgbClr val="FFFFFF"/>
                </a:solidFill>
                <a:latin typeface="Krungthep"/>
                <a:ea typeface="Krungthep"/>
                <a:cs typeface="Krungthep"/>
                <a:sym typeface="Krungthep"/>
              </a:defRPr>
            </a:lvl1pPr>
          </a:lstStyle>
          <a:p>
            <a:pPr/>
            <a:r>
              <a:t>Lamborghini Web Design</a:t>
            </a:r>
          </a:p>
        </p:txBody>
      </p:sp>
      <p:sp>
        <p:nvSpPr>
          <p:cNvPr id="120" name="Shape 120"/>
          <p:cNvSpPr/>
          <p:nvPr/>
        </p:nvSpPr>
        <p:spPr>
          <a:xfrm>
            <a:off x="8784212" y="12766700"/>
            <a:ext cx="6815575" cy="892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200">
                <a:solidFill>
                  <a:srgbClr val="FFFFFF"/>
                </a:solidFill>
                <a:latin typeface="Krungthep"/>
                <a:ea typeface="Krungthep"/>
                <a:cs typeface="Krungthep"/>
                <a:sym typeface="Krungthep"/>
              </a:defRPr>
            </a:lvl1pPr>
          </a:lstStyle>
          <a:p>
            <a:pPr/>
            <a:r>
              <a:t>四資四 101590301 劉韋呈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5757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WireFram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595" y="-1"/>
            <a:ext cx="1062098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hape 123"/>
          <p:cNvSpPr/>
          <p:nvPr/>
        </p:nvSpPr>
        <p:spPr>
          <a:xfrm>
            <a:off x="9663407" y="3304255"/>
            <a:ext cx="2431044" cy="1"/>
          </a:xfrm>
          <a:prstGeom prst="line">
            <a:avLst/>
          </a:prstGeom>
          <a:ln w="63500">
            <a:solidFill>
              <a:srgbClr val="000000"/>
            </a:solidFill>
            <a:custDash>
              <a:ds d="200000" sp="200000"/>
            </a:custDash>
            <a:miter lim="400000"/>
            <a:headEnd type="oval"/>
            <a:tailEnd type="stealth"/>
          </a:ln>
        </p:spPr>
        <p:txBody>
          <a:bodyPr lIns="71437" tIns="71437" rIns="71437" bIns="71437" anchor="ctr"/>
          <a:lstStyle/>
          <a:p>
            <a:pPr>
              <a:defRPr sz="3200"/>
            </a:pPr>
          </a:p>
        </p:txBody>
      </p:sp>
      <p:sp>
        <p:nvSpPr>
          <p:cNvPr id="124" name="Shape 124"/>
          <p:cNvSpPr/>
          <p:nvPr/>
        </p:nvSpPr>
        <p:spPr>
          <a:xfrm>
            <a:off x="9663407" y="7910536"/>
            <a:ext cx="2431044" cy="1"/>
          </a:xfrm>
          <a:prstGeom prst="line">
            <a:avLst/>
          </a:prstGeom>
          <a:ln w="63500">
            <a:solidFill>
              <a:srgbClr val="000000"/>
            </a:solidFill>
            <a:custDash>
              <a:ds d="200000" sp="200000"/>
            </a:custDash>
            <a:miter lim="400000"/>
            <a:headEnd type="oval"/>
            <a:tailEnd type="stealth"/>
          </a:ln>
        </p:spPr>
        <p:txBody>
          <a:bodyPr lIns="71437" tIns="71437" rIns="71437" bIns="71437" anchor="ctr"/>
          <a:lstStyle/>
          <a:p>
            <a:pPr>
              <a:defRPr sz="3200"/>
            </a:pPr>
          </a:p>
        </p:txBody>
      </p:sp>
      <p:sp>
        <p:nvSpPr>
          <p:cNvPr id="125" name="Shape 125"/>
          <p:cNvSpPr/>
          <p:nvPr/>
        </p:nvSpPr>
        <p:spPr>
          <a:xfrm>
            <a:off x="10144447" y="11606946"/>
            <a:ext cx="2431043" cy="1"/>
          </a:xfrm>
          <a:prstGeom prst="line">
            <a:avLst/>
          </a:prstGeom>
          <a:ln w="63500">
            <a:solidFill>
              <a:srgbClr val="000000"/>
            </a:solidFill>
            <a:custDash>
              <a:ds d="200000" sp="200000"/>
            </a:custDash>
            <a:miter lim="400000"/>
            <a:headEnd type="oval"/>
            <a:tailEnd type="stealth"/>
          </a:ln>
        </p:spPr>
        <p:txBody>
          <a:bodyPr lIns="71437" tIns="71437" rIns="71437" bIns="71437" anchor="ctr"/>
          <a:lstStyle/>
          <a:p>
            <a:pPr>
              <a:defRPr sz="3200"/>
            </a:pPr>
          </a:p>
        </p:txBody>
      </p:sp>
      <p:sp>
        <p:nvSpPr>
          <p:cNvPr id="126" name="Shape 126"/>
          <p:cNvSpPr/>
          <p:nvPr/>
        </p:nvSpPr>
        <p:spPr>
          <a:xfrm>
            <a:off x="10144447" y="13429505"/>
            <a:ext cx="2431043" cy="1"/>
          </a:xfrm>
          <a:prstGeom prst="line">
            <a:avLst/>
          </a:prstGeom>
          <a:ln w="63500">
            <a:solidFill>
              <a:srgbClr val="000000"/>
            </a:solidFill>
            <a:custDash>
              <a:ds d="200000" sp="200000"/>
            </a:custDash>
            <a:miter lim="400000"/>
            <a:headEnd type="oval"/>
            <a:tailEnd type="stealth"/>
          </a:ln>
        </p:spPr>
        <p:txBody>
          <a:bodyPr lIns="71437" tIns="71437" rIns="71437" bIns="71437" anchor="ctr"/>
          <a:lstStyle/>
          <a:p>
            <a:pPr>
              <a:defRPr sz="3200"/>
            </a:pPr>
          </a:p>
        </p:txBody>
      </p:sp>
      <p:sp>
        <p:nvSpPr>
          <p:cNvPr id="127" name="Shape 127"/>
          <p:cNvSpPr/>
          <p:nvPr/>
        </p:nvSpPr>
        <p:spPr>
          <a:xfrm>
            <a:off x="10498897" y="848421"/>
            <a:ext cx="2431044" cy="1"/>
          </a:xfrm>
          <a:prstGeom prst="line">
            <a:avLst/>
          </a:prstGeom>
          <a:ln w="63500">
            <a:solidFill>
              <a:srgbClr val="000000"/>
            </a:solidFill>
            <a:custDash>
              <a:ds d="200000" sp="200000"/>
            </a:custDash>
            <a:miter lim="400000"/>
            <a:headEnd type="oval"/>
            <a:tailEnd type="stealth"/>
          </a:ln>
        </p:spPr>
        <p:txBody>
          <a:bodyPr lIns="71437" tIns="71437" rIns="71437" bIns="71437" anchor="ctr"/>
          <a:lstStyle/>
          <a:p>
            <a:pPr>
              <a:defRPr sz="3200"/>
            </a:pPr>
          </a:p>
        </p:txBody>
      </p:sp>
      <p:sp>
        <p:nvSpPr>
          <p:cNvPr id="128" name="Shape 128"/>
          <p:cNvSpPr/>
          <p:nvPr/>
        </p:nvSpPr>
        <p:spPr>
          <a:xfrm>
            <a:off x="13237691" y="510284"/>
            <a:ext cx="1679576" cy="67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000">
                <a:solidFill>
                  <a:srgbClr val="DCDCDC"/>
                </a:solidFill>
              </a:defRPr>
            </a:lvl1pPr>
          </a:lstStyle>
          <a:p>
            <a:pPr/>
            <a:r>
              <a:t>主導覽列</a:t>
            </a:r>
          </a:p>
        </p:txBody>
      </p:sp>
      <p:sp>
        <p:nvSpPr>
          <p:cNvPr id="129" name="Shape 129"/>
          <p:cNvSpPr/>
          <p:nvPr/>
        </p:nvSpPr>
        <p:spPr>
          <a:xfrm>
            <a:off x="12475691" y="2951162"/>
            <a:ext cx="3203576" cy="67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000">
                <a:solidFill>
                  <a:srgbClr val="DCDCDC"/>
                </a:solidFill>
              </a:defRPr>
            </a:lvl1pPr>
          </a:lstStyle>
          <a:p>
            <a:pPr/>
            <a:r>
              <a:t>主打商品形象廣告</a:t>
            </a:r>
          </a:p>
        </p:txBody>
      </p:sp>
      <p:sp>
        <p:nvSpPr>
          <p:cNvPr id="130" name="Shape 130"/>
          <p:cNvSpPr/>
          <p:nvPr/>
        </p:nvSpPr>
        <p:spPr>
          <a:xfrm>
            <a:off x="12474040" y="7572398"/>
            <a:ext cx="3965576" cy="67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000">
                <a:solidFill>
                  <a:srgbClr val="DCDCDC"/>
                </a:solidFill>
              </a:defRPr>
            </a:lvl1pPr>
          </a:lstStyle>
          <a:p>
            <a:pPr/>
            <a:r>
              <a:t>更多主打商品廣告圖片</a:t>
            </a:r>
          </a:p>
        </p:txBody>
      </p:sp>
      <p:sp>
        <p:nvSpPr>
          <p:cNvPr id="131" name="Shape 131"/>
          <p:cNvSpPr/>
          <p:nvPr/>
        </p:nvSpPr>
        <p:spPr>
          <a:xfrm>
            <a:off x="12856691" y="11268808"/>
            <a:ext cx="2441576" cy="67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000">
                <a:solidFill>
                  <a:srgbClr val="DCDCDC"/>
                </a:solidFill>
              </a:defRPr>
            </a:lvl1pPr>
          </a:lstStyle>
          <a:p>
            <a:pPr/>
            <a:r>
              <a:t>其他商品列表</a:t>
            </a:r>
          </a:p>
        </p:txBody>
      </p:sp>
      <p:sp>
        <p:nvSpPr>
          <p:cNvPr id="132" name="Shape 132"/>
          <p:cNvSpPr/>
          <p:nvPr/>
        </p:nvSpPr>
        <p:spPr>
          <a:xfrm>
            <a:off x="12857869" y="13091367"/>
            <a:ext cx="1679576" cy="67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000">
                <a:solidFill>
                  <a:srgbClr val="DCDCDC"/>
                </a:solidFill>
              </a:defRPr>
            </a:lvl1pPr>
          </a:lstStyle>
          <a:p>
            <a:pPr/>
            <a:r>
              <a:t>功能導覽</a:t>
            </a:r>
          </a:p>
        </p:txBody>
      </p:sp>
      <p:sp>
        <p:nvSpPr>
          <p:cNvPr id="133" name="Shape 133"/>
          <p:cNvSpPr/>
          <p:nvPr/>
        </p:nvSpPr>
        <p:spPr>
          <a:xfrm>
            <a:off x="1220185" y="110423"/>
            <a:ext cx="65601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❶</a:t>
            </a:r>
          </a:p>
        </p:txBody>
      </p:sp>
      <p:sp>
        <p:nvSpPr>
          <p:cNvPr id="134" name="Shape 134"/>
          <p:cNvSpPr/>
          <p:nvPr/>
        </p:nvSpPr>
        <p:spPr>
          <a:xfrm>
            <a:off x="7237577" y="110423"/>
            <a:ext cx="65601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❷</a:t>
            </a:r>
          </a:p>
        </p:txBody>
      </p:sp>
      <p:sp>
        <p:nvSpPr>
          <p:cNvPr id="135" name="Shape 135"/>
          <p:cNvSpPr/>
          <p:nvPr/>
        </p:nvSpPr>
        <p:spPr>
          <a:xfrm>
            <a:off x="7523532" y="12834008"/>
            <a:ext cx="65601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❸</a:t>
            </a:r>
          </a:p>
        </p:txBody>
      </p:sp>
      <p:sp>
        <p:nvSpPr>
          <p:cNvPr id="136" name="Shape 136"/>
          <p:cNvSpPr/>
          <p:nvPr/>
        </p:nvSpPr>
        <p:spPr>
          <a:xfrm>
            <a:off x="19055707" y="722368"/>
            <a:ext cx="65601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>
                <a:solidFill>
                  <a:srgbClr val="FEFEFE"/>
                </a:solidFill>
              </a:defRPr>
            </a:lvl1pPr>
          </a:lstStyle>
          <a:p>
            <a:pPr/>
            <a:r>
              <a:t>❶</a:t>
            </a:r>
          </a:p>
        </p:txBody>
      </p:sp>
      <p:sp>
        <p:nvSpPr>
          <p:cNvPr id="137" name="Shape 137"/>
          <p:cNvSpPr/>
          <p:nvPr/>
        </p:nvSpPr>
        <p:spPr>
          <a:xfrm>
            <a:off x="19055707" y="2332157"/>
            <a:ext cx="65601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>
                <a:solidFill>
                  <a:srgbClr val="F9F9F9"/>
                </a:solidFill>
              </a:defRPr>
            </a:lvl1pPr>
          </a:lstStyle>
          <a:p>
            <a:pPr/>
            <a:r>
              <a:t>❷</a:t>
            </a:r>
          </a:p>
        </p:txBody>
      </p:sp>
      <p:sp>
        <p:nvSpPr>
          <p:cNvPr id="138" name="Shape 138"/>
          <p:cNvSpPr/>
          <p:nvPr/>
        </p:nvSpPr>
        <p:spPr>
          <a:xfrm>
            <a:off x="19055707" y="3941947"/>
            <a:ext cx="656011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>
                <a:solidFill>
                  <a:srgbClr val="F7F7F7"/>
                </a:solidFill>
              </a:defRPr>
            </a:lvl1pPr>
          </a:lstStyle>
          <a:p>
            <a:pPr/>
            <a:r>
              <a:t>❸</a:t>
            </a:r>
          </a:p>
        </p:txBody>
      </p:sp>
      <p:sp>
        <p:nvSpPr>
          <p:cNvPr id="139" name="Shape 139"/>
          <p:cNvSpPr/>
          <p:nvPr/>
        </p:nvSpPr>
        <p:spPr>
          <a:xfrm>
            <a:off x="19870865" y="811268"/>
            <a:ext cx="1023875" cy="60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000">
                <a:solidFill>
                  <a:srgbClr val="CFCFCF"/>
                </a:solidFill>
              </a:defRPr>
            </a:lvl1pPr>
          </a:lstStyle>
          <a:p>
            <a:pPr/>
            <a:r>
              <a:t>Logo</a:t>
            </a:r>
          </a:p>
        </p:txBody>
      </p:sp>
      <p:sp>
        <p:nvSpPr>
          <p:cNvPr id="140" name="Shape 140"/>
          <p:cNvSpPr/>
          <p:nvPr/>
        </p:nvSpPr>
        <p:spPr>
          <a:xfrm>
            <a:off x="19870865" y="2402007"/>
            <a:ext cx="2203070" cy="60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000">
                <a:solidFill>
                  <a:srgbClr val="CFCFCF"/>
                </a:solidFill>
              </a:defRPr>
            </a:lvl1pPr>
          </a:lstStyle>
          <a:p>
            <a:pPr/>
            <a:r>
              <a:t>Search Icon</a:t>
            </a:r>
          </a:p>
        </p:txBody>
      </p:sp>
      <p:sp>
        <p:nvSpPr>
          <p:cNvPr id="141" name="Shape 141"/>
          <p:cNvSpPr/>
          <p:nvPr/>
        </p:nvSpPr>
        <p:spPr>
          <a:xfrm>
            <a:off x="19870865" y="3992747"/>
            <a:ext cx="2421002" cy="67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000">
                <a:solidFill>
                  <a:srgbClr val="CFCFCF"/>
                </a:solidFill>
              </a:defRPr>
            </a:lvl1pPr>
          </a:lstStyle>
          <a:p>
            <a:pPr/>
            <a:r>
              <a:t>社群網站Icon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DEDE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/>
        </p:nvSpPr>
        <p:spPr>
          <a:xfrm>
            <a:off x="12006168" y="1498573"/>
            <a:ext cx="10137776" cy="1209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3000"/>
            </a:pPr>
            <a:r>
              <a:t>1.色彩</a:t>
            </a:r>
          </a:p>
          <a:p>
            <a:pPr lvl="2" algn="l">
              <a:defRPr sz="3000"/>
            </a:pPr>
            <a:r>
              <a:t>為了表現出科技感，所以使用灰黑白做為整個網頁的色調</a:t>
            </a:r>
          </a:p>
        </p:txBody>
      </p:sp>
      <p:sp>
        <p:nvSpPr>
          <p:cNvPr id="144" name="Shape 144"/>
          <p:cNvSpPr/>
          <p:nvPr/>
        </p:nvSpPr>
        <p:spPr>
          <a:xfrm>
            <a:off x="11904568" y="3593486"/>
            <a:ext cx="11090657" cy="1209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3000"/>
            </a:pPr>
            <a:r>
              <a:t>2.視覺回饋</a:t>
            </a:r>
          </a:p>
          <a:p>
            <a:pPr lvl="2" algn="l">
              <a:defRPr sz="3000"/>
            </a:pPr>
            <a:r>
              <a:t>避免hover變色會與背景色相衝，所以使用放大字型做回饋效果</a:t>
            </a:r>
          </a:p>
        </p:txBody>
      </p:sp>
      <p:sp>
        <p:nvSpPr>
          <p:cNvPr id="145" name="Shape 145"/>
          <p:cNvSpPr/>
          <p:nvPr/>
        </p:nvSpPr>
        <p:spPr>
          <a:xfrm>
            <a:off x="11904568" y="5421699"/>
            <a:ext cx="12192128" cy="1743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3000"/>
            </a:pPr>
            <a:r>
              <a:t>3.字型</a:t>
            </a:r>
          </a:p>
          <a:p>
            <a:pPr lvl="2" algn="l">
              <a:defRPr sz="3000"/>
            </a:pPr>
            <a:r>
              <a:t>標題主要使用較粗的字體，表現出大氣的風格 </a:t>
            </a:r>
            <a:r>
              <a:rPr>
                <a:latin typeface="Krungthep"/>
                <a:ea typeface="Krungthep"/>
                <a:cs typeface="Krungthep"/>
                <a:sym typeface="Krungthep"/>
              </a:rPr>
              <a:t>(Krungthep)</a:t>
            </a:r>
          </a:p>
          <a:p>
            <a:pPr lvl="2" algn="l">
              <a:defRPr sz="3000"/>
            </a:pPr>
            <a:r>
              <a:t>內文的小字使用較細較扁的字體，想展現沈穩的感覺 </a:t>
            </a:r>
            <a:r>
              <a:rPr>
                <a:latin typeface="Copperplate"/>
                <a:ea typeface="Copperplate"/>
                <a:cs typeface="Copperplate"/>
                <a:sym typeface="Copperplate"/>
              </a:rPr>
              <a:t>(Copperplate)</a:t>
            </a:r>
          </a:p>
        </p:txBody>
      </p:sp>
      <p:sp>
        <p:nvSpPr>
          <p:cNvPr id="146" name="Shape 146"/>
          <p:cNvSpPr/>
          <p:nvPr/>
        </p:nvSpPr>
        <p:spPr>
          <a:xfrm>
            <a:off x="11904568" y="7516612"/>
            <a:ext cx="10624694" cy="1743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3000"/>
            </a:pPr>
            <a:r>
              <a:t>4.文字顏色</a:t>
            </a:r>
          </a:p>
          <a:p>
            <a:pPr lvl="2" algn="l">
              <a:defRPr sz="3000"/>
            </a:pPr>
            <a:r>
              <a:t>車子的標題為了跟車子有一體的感覺，因此使用車子的主色</a:t>
            </a:r>
          </a:p>
          <a:p>
            <a:pPr lvl="2" algn="l">
              <a:defRPr sz="3000"/>
            </a:pPr>
            <a:r>
              <a:t>其他的則是使用背景的對比色 — 白色</a:t>
            </a:r>
          </a:p>
        </p:txBody>
      </p:sp>
      <p:pic>
        <p:nvPicPr>
          <p:cNvPr id="147" name="Mocku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7291" y="0"/>
            <a:ext cx="10620982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